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0" r:id="rId4"/>
    <p:sldId id="261" r:id="rId5"/>
    <p:sldId id="262" r:id="rId6"/>
    <p:sldId id="266" r:id="rId7"/>
    <p:sldId id="267" r:id="rId8"/>
    <p:sldId id="265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 autoAdjust="0"/>
    <p:restoredTop sz="86323" autoAdjust="0"/>
  </p:normalViewPr>
  <p:slideViewPr>
    <p:cSldViewPr>
      <p:cViewPr varScale="1">
        <p:scale>
          <a:sx n="114" d="100"/>
          <a:sy n="114" d="100"/>
        </p:scale>
        <p:origin x="1410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C7-40FF-BF4A-D0129BD342D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C7-40FF-BF4A-D0129BD342D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C7-40FF-BF4A-D0129BD34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28128"/>
        <c:axId val="40895616"/>
      </c:barChart>
      <c:catAx>
        <c:axId val="41328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0895616"/>
        <c:crosses val="autoZero"/>
        <c:auto val="1"/>
        <c:lblAlgn val="ctr"/>
        <c:lblOffset val="100"/>
        <c:noMultiLvlLbl val="0"/>
      </c:catAx>
      <c:valAx>
        <c:axId val="40895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3281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Знание деталей и способов их соединения</c:v>
                </c:pt>
                <c:pt idx="1">
                  <c:v>Конструирование
по образцу
</c:v>
                </c:pt>
                <c:pt idx="2">
                  <c:v>Конструирование
 по схеме
</c:v>
                </c:pt>
                <c:pt idx="3">
                  <c:v>Конструирование по условиям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30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83-4EA0-A704-CB7E8A404E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Знание деталей и способов их соединения</c:v>
                </c:pt>
                <c:pt idx="1">
                  <c:v>Конструирование
по образцу
</c:v>
                </c:pt>
                <c:pt idx="2">
                  <c:v>Конструирование
 по схеме
</c:v>
                </c:pt>
                <c:pt idx="3">
                  <c:v>Конструирование по условиям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83-4EA0-A704-CB7E8A404E5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Знание деталей и способов их соединения</c:v>
                </c:pt>
                <c:pt idx="1">
                  <c:v>Конструирование
по образцу
</c:v>
                </c:pt>
                <c:pt idx="2">
                  <c:v>Конструирование
 по схеме
</c:v>
                </c:pt>
                <c:pt idx="3">
                  <c:v>Конструирование по условиям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83-4EA0-A704-CB7E8A404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82656"/>
        <c:axId val="79410240"/>
      </c:barChart>
      <c:catAx>
        <c:axId val="34182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9410240"/>
        <c:crosses val="autoZero"/>
        <c:auto val="1"/>
        <c:lblAlgn val="ctr"/>
        <c:lblOffset val="100"/>
        <c:noMultiLvlLbl val="0"/>
      </c:catAx>
      <c:valAx>
        <c:axId val="79410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1826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Начало года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Знание деталей и способов их соединения</c:v>
                </c:pt>
                <c:pt idx="1">
                  <c:v>Конструирование по образцу</c:v>
                </c:pt>
                <c:pt idx="2">
                  <c:v>Конструирование по схеме</c:v>
                </c:pt>
                <c:pt idx="3">
                  <c:v>Конструирование по условиям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0.3</c:v>
                </c:pt>
                <c:pt idx="2">
                  <c:v>0.2</c:v>
                </c:pt>
                <c:pt idx="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9-4DED-894A-D385EDB7DC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Знание деталей и способов их соединения</c:v>
                </c:pt>
                <c:pt idx="1">
                  <c:v>Конструирование по образцу</c:v>
                </c:pt>
                <c:pt idx="2">
                  <c:v>Конструирование по схеме</c:v>
                </c:pt>
                <c:pt idx="3">
                  <c:v>Конструирование по условиям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</c:v>
                </c:pt>
                <c:pt idx="1">
                  <c:v>0.5</c:v>
                </c:pt>
                <c:pt idx="2">
                  <c:v>0.6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19-4DED-894A-D385EDB7DC5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Знание деталей и способов их соединения</c:v>
                </c:pt>
                <c:pt idx="1">
                  <c:v>Конструирование по образцу</c:v>
                </c:pt>
                <c:pt idx="2">
                  <c:v>Конструирование по схеме</c:v>
                </c:pt>
                <c:pt idx="3">
                  <c:v>Конструирование по условиям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19-4DED-894A-D385EDB7D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182144"/>
        <c:axId val="84731584"/>
      </c:barChart>
      <c:catAx>
        <c:axId val="3418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731584"/>
        <c:crosses val="autoZero"/>
        <c:auto val="1"/>
        <c:lblAlgn val="ctr"/>
        <c:lblOffset val="100"/>
        <c:noMultiLvlLbl val="0"/>
      </c:catAx>
      <c:valAx>
        <c:axId val="8473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18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Середина года</a:t>
            </a:r>
          </a:p>
        </c:rich>
      </c:tx>
      <c:layout>
        <c:manualLayout>
          <c:xMode val="edge"/>
          <c:yMode val="edge"/>
          <c:x val="0.19618485875925451"/>
          <c:y val="3.60706473450441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Знание деталей и способов их соединения</c:v>
                </c:pt>
                <c:pt idx="1">
                  <c:v>Конструирование по образцу</c:v>
                </c:pt>
                <c:pt idx="2">
                  <c:v>Конструирование по схеме</c:v>
                </c:pt>
                <c:pt idx="3">
                  <c:v>Конструирование по условиям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0.1</c:v>
                </c:pt>
                <c:pt idx="2">
                  <c:v>0.1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90-4DBB-9C31-5D160F8839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Знание деталей и способов их соединения</c:v>
                </c:pt>
                <c:pt idx="1">
                  <c:v>Конструирование по образцу</c:v>
                </c:pt>
                <c:pt idx="2">
                  <c:v>Конструирование по схеме</c:v>
                </c:pt>
                <c:pt idx="3">
                  <c:v>Конструирование по условиям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</c:v>
                </c:pt>
                <c:pt idx="1">
                  <c:v>0.3</c:v>
                </c:pt>
                <c:pt idx="2">
                  <c:v>0.4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90-4DBB-9C31-5D160F88396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Знание деталей и способов их соединения</c:v>
                </c:pt>
                <c:pt idx="1">
                  <c:v>Конструирование по образцу</c:v>
                </c:pt>
                <c:pt idx="2">
                  <c:v>Конструирование по схеме</c:v>
                </c:pt>
                <c:pt idx="3">
                  <c:v>Конструирование по условиям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0.8</c:v>
                </c:pt>
                <c:pt idx="1">
                  <c:v>0.6</c:v>
                </c:pt>
                <c:pt idx="2">
                  <c:v>0.5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90-4DBB-9C31-5D160F883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74336"/>
        <c:axId val="84735616"/>
      </c:barChart>
      <c:catAx>
        <c:axId val="3617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735616"/>
        <c:crosses val="autoZero"/>
        <c:auto val="1"/>
        <c:lblAlgn val="ctr"/>
        <c:lblOffset val="100"/>
        <c:noMultiLvlLbl val="0"/>
      </c:catAx>
      <c:valAx>
        <c:axId val="8473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17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22206-8230-4E13-B25D-B42778DE61B4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34F73-A2E8-4D56-8D4B-8ACAB275B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33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2.bin"/><Relationship Id="rId12" Type="http://schemas.openxmlformats.org/officeDocument/2006/relationships/chart" Target="../charts/chart4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chart" Target="../charts/chart3.xml"/><Relationship Id="rId5" Type="http://schemas.openxmlformats.org/officeDocument/2006/relationships/image" Target="../media/image21.wmf"/><Relationship Id="rId10" Type="http://schemas.openxmlformats.org/officeDocument/2006/relationships/image" Target="../media/image25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7669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utoShape 2" descr="https://ak.picdn.net/shutterstock/videos/28079380/thumb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MSI\Desktop\kreativ-belyi-fon-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5205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5576" y="474345"/>
            <a:ext cx="898842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города Нефтеюганска</a:t>
            </a:r>
            <a:br>
              <a:rPr lang="ru-RU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20 «Золушка»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 конкурса лучших практик дополнительного образования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«Педагогический потенциал Югры»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55575" y="3645024"/>
            <a:ext cx="909694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Номинация: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технологических лидеров (практики технологических кружков)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Наименование практики: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технического конструирования и технического творчества у воспитанников 6-7 лет средствами конструктора нового поколения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Эврики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Тимофеева Наталия Геннадьевна,</a:t>
            </a:r>
          </a:p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</a:t>
            </a:r>
          </a:p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 категории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19872" y="5877272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Нефтеюганск 2025</a:t>
            </a:r>
          </a:p>
        </p:txBody>
      </p:sp>
    </p:spTree>
    <p:extLst>
      <p:ext uri="{BB962C8B-B14F-4D97-AF65-F5344CB8AC3E}">
        <p14:creationId xmlns:p14="http://schemas.microsoft.com/office/powerpoint/2010/main" val="3231813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MSI\Desktop\kreativ-belyi-fon-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4174" y="153074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города Нефтеюганска </a:t>
            </a:r>
          </a:p>
          <a:p>
            <a:pPr algn="ctr">
              <a:defRPr/>
            </a:pPr>
            <a:r>
              <a:rPr lang="ru-RU" sz="1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№20 «Золушка</a:t>
            </a:r>
            <a:r>
              <a:rPr lang="ru-RU" sz="1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7" name="Picture 2" descr="C:\Users\MSI\Desktop\kreativ-belyi-fon-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59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60648"/>
            <a:ext cx="867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города Нефтеюганска </a:t>
            </a:r>
          </a:p>
          <a:p>
            <a:pPr algn="ctr">
              <a:defRPr/>
            </a:pPr>
            <a:r>
              <a:rPr lang="ru-RU" sz="1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№20 «Золушка</a:t>
            </a:r>
            <a:r>
              <a:rPr lang="ru-RU" sz="1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3212976"/>
            <a:ext cx="770485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2611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SI\Desktop\kreativ-belyi-fon-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084"/>
            <a:ext cx="9144001" cy="68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города Нефтеюганска </a:t>
            </a:r>
          </a:p>
          <a:p>
            <a:pPr algn="ctr">
              <a:defRPr/>
            </a:pPr>
            <a:r>
              <a:rPr lang="ru-RU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№20 «Золушка</a:t>
            </a:r>
            <a:r>
              <a:rPr lang="ru-RU" sz="1600" b="1" kern="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1" y="1772816"/>
            <a:ext cx="3906688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 игру, дети приобщаются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миру науки и техники.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1124744"/>
            <a:ext cx="3857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 практики</a:t>
            </a:r>
            <a:endParaRPr lang="en-US" altLang="ru-RU" sz="2400" b="1" kern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ttps://is2-ssl.mzstatic.com/image/thumb/Purple125/v4/7e/dd/db/7edddb74-6851-3717-2ef8-8c611efe5f59/source/256x256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2457746" cy="2457746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92080" y="314096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ea typeface="MS Mincho"/>
              </a:rPr>
              <a:t>Инновационный характер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ea typeface="MS Mincho"/>
              </a:rPr>
              <a:t>практики:</a:t>
            </a:r>
            <a:endParaRPr lang="en-US" altLang="ru-RU" b="1" kern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961" y="3787299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образовательными конструкторами позволяет через игру в форме познавательной деятельности раскрыть цель конструирования, овладевать способами и методами конструирования, моделирования, развить умения и навыки, необходимые в жизни. </a:t>
            </a:r>
          </a:p>
        </p:txBody>
      </p:sp>
    </p:spTree>
    <p:extLst>
      <p:ext uri="{BB962C8B-B14F-4D97-AF65-F5344CB8AC3E}">
        <p14:creationId xmlns:p14="http://schemas.microsoft.com/office/powerpoint/2010/main" val="381056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MSI\Desktop\kreativ-belyi-fon-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города Нефтеюганска </a:t>
            </a:r>
          </a:p>
          <a:p>
            <a:pPr algn="ctr">
              <a:defRPr/>
            </a:pPr>
            <a:r>
              <a:rPr lang="ru-RU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№20 «Золушка</a:t>
            </a:r>
            <a:r>
              <a:rPr lang="ru-RU" sz="1600" b="1" kern="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83671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технического конструирования и технического творчества у воспитанников 6-7 лет средствами конструктора нового поколения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Эврики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4" y="1483043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1-го модуля:</a:t>
            </a:r>
          </a:p>
          <a:p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представления о конструируемых объектах.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представления о строительных элементах и их конструктивных свойствах. 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конструкторские навыки при создании сооружений по образу, по схемам, по замыслу и в плоскостном моделировании. 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основы безопасности собственной жизнедеятельности и окружающих людей, необходимых при конструировании моделей.</a:t>
            </a:r>
          </a:p>
          <a:p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образное мышление, пространственную ориентацию и познавательные способности.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интерес к конструированию и моделированию, стимулировать самостоятельно решать технические задачи в процессе конструирования.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моторику.</a:t>
            </a:r>
          </a:p>
          <a:p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личностные и волевые качества (самостоятельность, инициативность, усидчивость, терпение, самоконтроль).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ценностное отношение к собственному труду, труду других и его результатам.</a:t>
            </a:r>
          </a:p>
          <a:p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9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MSI\Desktop\kreativ-belyi-fon-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339" y="188640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города Нефтеюганска </a:t>
            </a:r>
          </a:p>
          <a:p>
            <a:pPr algn="ctr">
              <a:defRPr/>
            </a:pPr>
            <a:r>
              <a:rPr lang="ru-RU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№20 «Золушка</a:t>
            </a:r>
            <a:r>
              <a:rPr lang="ru-RU" sz="1600" b="1" kern="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979" y="918491"/>
            <a:ext cx="857912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2-го модуля:</a:t>
            </a:r>
          </a:p>
          <a:p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первичные представления о механизме «Зубчатая передача движения» и его свойствах.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умения конструировать простые механизмы «зубчатая передача движения»,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опираясь на образец, готовую схему, по замыслу.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основы безопасности собственной жизнедеятельности и окружающих людей, необходимых при конструировании электромеханических моделей.</a:t>
            </a:r>
          </a:p>
          <a:p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образное мышление, пространственную ориентацию и познавательные способности.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интерес к конструированию и моделированию, стимулировать самостоятельно решать технические задачи в процессе конструирования.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коммуникативные навыки детей при работе в паре, коллективе, умение планировать этапы, распределять обязанности, согласовывать действия, оценивать результат работы.</a:t>
            </a:r>
          </a:p>
          <a:p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личностные и волевые качества (самостоятельность, инициативность, усидчивость, терпение, самоконтроль).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ценностное отношение к собственному труду, труду других и его результатам.</a:t>
            </a: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7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MSI\Desktop\kreativ-belyi-fon-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" y="0"/>
            <a:ext cx="9159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города Нефтеюганска </a:t>
            </a:r>
          </a:p>
          <a:p>
            <a:pPr algn="ctr">
              <a:defRPr/>
            </a:pPr>
            <a:r>
              <a:rPr lang="ru-RU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№20 «Золушка</a:t>
            </a:r>
            <a:r>
              <a:rPr lang="ru-RU" sz="1600" b="1" kern="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9315" y="98072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практики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565503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Отличительная особенность практики - модульная система обучения и  использования конструктора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Эврики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3429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00220" y="3068960"/>
            <a:ext cx="148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МОДУЛЬ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683568" y="2852936"/>
            <a:ext cx="1872208" cy="700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МОДУЛЬ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99792" y="2708920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«Конструкция»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Знакомство с основными деталями конструктора, исследуя размер, форму, цвет, функциональное назначение деталей и способами скрепления. Учились оперировать понятиями расположения деталей в пространстве.  На начальном этапе воспитанники конструировали по образцу и по готовым схемам.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683568" y="4797152"/>
            <a:ext cx="1872208" cy="712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МОДУЛЬ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1800" y="4725144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«Механизмы» 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с простыми механизмами, назначением и функционированием их элементов, таких, как вал, муфта, рычаги, блоки, рамки, колеса, о принципах работы зубчатых колес,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познакомились с составными частями простых механизмов: мотор и источник электропитания (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батарейный блок и аккумулятор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807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MSI\Desktop\kreativ-belyi-fon-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города Нефтеюганска </a:t>
            </a:r>
          </a:p>
          <a:p>
            <a:pPr algn="ctr">
              <a:defRPr/>
            </a:pPr>
            <a:r>
              <a:rPr lang="ru-RU" sz="1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№20 «Золушка</a:t>
            </a:r>
            <a:r>
              <a:rPr lang="ru-RU" sz="1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7784" y="933160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1 «Конструкция»</a:t>
            </a:r>
          </a:p>
        </p:txBody>
      </p:sp>
      <p:pic>
        <p:nvPicPr>
          <p:cNvPr id="7" name="Picture 2" descr="https://sun9-4.userapi.com/impg/yiy3kPSUGykywSIWd9yrr8PzFZ3Yu_5PaqCqGw/lVJkzEYaDhI.jpg?size=1280x952&amp;quality=95&amp;sign=5082b7f741bf0ee98760808cf9fbfc2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12" y="1365746"/>
            <a:ext cx="2592288" cy="192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un9-17.userapi.com/impg/WwoFD7O9-b87204aM4-6YqdQSF0IOuraSbXGaw/U-WYyoOnTck.jpg?size=1280x793&amp;quality=95&amp;sign=8b88114364de3f7b586912cf6c1c32d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46" y="3365335"/>
            <a:ext cx="3168352" cy="196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36.userapi.com/impg/ucDkCh2qCvwgtBhRkDqqj04303VGcn_cHis7Kg/piu20rXDWbs.jpg?size=1280x857&amp;quality=95&amp;sign=23456c29cfebfa5c273c52b2bb3bfd8d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78" y="1080376"/>
            <a:ext cx="2950324" cy="197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33.userapi.com/impg/p9qPZqOoomKs3lKX8fVJWBRZSGaBcApg6KEwBA/iA0WweHpTg8.jpg?size=794x1080&amp;quality=95&amp;sign=061ef2907043458323518df9d68362e1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201" y="1365746"/>
            <a:ext cx="2191614" cy="298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10.userapi.com/impg/r9C2IMeGcKaZ7X9B7UmrMvskT73A5QW47LZ7Tw/eDsAZhu_5GY.jpg?size=1280x499&amp;quality=95&amp;sign=8e398602618a7f6e9d101cef82113b51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293" y="3293761"/>
            <a:ext cx="3277894" cy="127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31.userapi.com/impg/imjU1yWaAsV8kAksRjRogVpITGwnhOv79426RA/v6LtIm_oHfE.jpg?size=1280x435&amp;quality=95&amp;sign=5aabdfd906bbaa534541f99f5c505b6e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75" y="4596088"/>
            <a:ext cx="4169927" cy="141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un9-13.userapi.com/impg/nBKqb5TSokqf4xCsihGIBr5dceUFo8NM6DfeuA/QRUuIfxpEDQ.jpg?size=1280x452&amp;quality=95&amp;sign=9c61e2de61d6226e04fd4249c15ba8a6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08" y="5399060"/>
            <a:ext cx="3478385" cy="122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630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MSI\Desktop\kreativ-belyi-fon-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" y="0"/>
            <a:ext cx="9159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города Нефтеюганска </a:t>
            </a:r>
          </a:p>
          <a:p>
            <a:pPr algn="ctr">
              <a:defRPr/>
            </a:pPr>
            <a:r>
              <a:rPr lang="ru-RU" sz="1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№20 «Золушка</a:t>
            </a:r>
            <a:r>
              <a:rPr lang="ru-RU" sz="1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9832" y="98072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2 «Механизмы»</a:t>
            </a:r>
          </a:p>
        </p:txBody>
      </p:sp>
      <p:pic>
        <p:nvPicPr>
          <p:cNvPr id="4098" name="Picture 2" descr="https://sun9-40.userapi.com/impg/-eIIvH_EcLaDJsj5DiSbFPRYTTy4F-ovGPHrgw/8tZXWiYW5NI.jpg?size=1280x960&amp;quality=95&amp;sign=00832cec1b56a4d80f1d66651be0f62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452" y="1410172"/>
            <a:ext cx="2889465" cy="216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56.userapi.com/impg/TIUax72tbpd_3sLrEJmvbpqRga-G7JdX09HXlw/eFVY1KKxGqw.jpg?size=1026x1080&amp;quality=95&amp;sign=548f94ec596f1735e02effe7cec0643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4" y="2934640"/>
            <a:ext cx="2232248" cy="234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75.userapi.com/impg/qUy-XyAQaXjKn_C4ub6kGEp6UM-9onk07iXSnA/BFu7CxscMD0.jpg?size=720x954&amp;quality=95&amp;sign=398d3272dfd26cbce5e3603d9722d5e4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14" y="3284984"/>
            <a:ext cx="2030734" cy="269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42.userapi.com/impg/7rLq7_3luyNkjii4R101e2tStQqOem-WHa-SpQ/ZpfcEGmxxWs.jpg?size=1280x990&amp;quality=95&amp;sign=3a8967716ce525cd1a3b0df05ce070c8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69" y="980728"/>
            <a:ext cx="2424323" cy="187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un9-61.userapi.com/impg/V9ExcLqVeSselrGOTrHL25XhikMLxHRcY8P5lw/au7UNw_Lqwo.jpg?size=1280x1049&amp;quality=95&amp;sign=32af3b9f02f23f046b53995544882158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52850"/>
            <a:ext cx="2615964" cy="214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sun9-58.userapi.com/impg/sZCIjy55B7G9-bGtdlemMgl-_V8A0ZUmI_YEog/wWXAgRctJ7w.jpg?size=874x1080&amp;quality=95&amp;sign=b980b3717e5e78617d3c8fefd3852602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1278" y="3908001"/>
            <a:ext cx="2034514" cy="25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sun9-1.userapi.com/impg/TdueRGHduG_HZdPg2TCAdszDAUa1DcgwI5UJwA/pymcarVrYVI.jpg?size=725x1080&amp;quality=95&amp;sign=2c1052294921060f1926bf16956ffa3b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31572"/>
            <a:ext cx="1853918" cy="276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132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MSI\Desktop\kreativ-belyi-fon-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города Нефтеюганска </a:t>
            </a:r>
          </a:p>
          <a:p>
            <a:pPr algn="ctr">
              <a:defRPr/>
            </a:pPr>
            <a:r>
              <a:rPr lang="ru-RU" sz="1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№20 «Золушка</a:t>
            </a:r>
            <a:r>
              <a:rPr lang="ru-RU" sz="1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90872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 способы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практики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2780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647384"/>
            <a:ext cx="1872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Системность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Последовательность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Преемственность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Индивидуальность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Доступность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Результативность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Учет возрастных и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индивидуальных особенностей детей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3888" y="12780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888" y="1647384"/>
            <a:ext cx="165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Наглядный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Словесный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Репродуктивный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8184" y="12780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37158" y="1637725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Здоровьесберегающая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Информационно-коммуникативные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Личностно-ориентированные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Проблемного обучения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894153"/>
            <a:ext cx="4579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Программе проводит педагог высшей категории Тимофеева Наталия Геннадьевна, имеющий высшее профессиональное образование в области дошкольной педагогики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6016" y="3429000"/>
            <a:ext cx="442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 – техническое обеспечение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91980" y="3894153"/>
            <a:ext cx="4752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Столы, стулья (по росту и количеству детей).</a:t>
            </a:r>
          </a:p>
          <a:p>
            <a:pPr lvl="0"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панель.</a:t>
            </a:r>
          </a:p>
          <a:p>
            <a:pPr lvl="0"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 для конструкторов и методического материала.</a:t>
            </a:r>
          </a:p>
          <a:p>
            <a:pPr lvl="0"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Демонстрационные столы. </a:t>
            </a:r>
          </a:p>
          <a:p>
            <a:pPr lvl="0"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 обучения (ТСО): ноутбук, проектор с экраном.</a:t>
            </a:r>
          </a:p>
          <a:p>
            <a:pPr lvl="0"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конструкторы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Эврики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серия животные.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Электромеханические конструкторы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Эврики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серии животные, техника, роботы</a:t>
            </a:r>
          </a:p>
        </p:txBody>
      </p:sp>
      <p:pic>
        <p:nvPicPr>
          <p:cNvPr id="2050" name="Picture 2" descr="https://sun9-25.userapi.com/impg/UnjZCbMxWu_N12vn14_l4B1Xr-D5IviLMwaD8g/D05yhQbMeJM.jpg?size=543x367&amp;quality=95&amp;sign=c29763d41e969ef17bcdbd312e518a3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3" y="4815512"/>
            <a:ext cx="1690626" cy="114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45.userapi.com/impg/YUmTDtZZO-arXfouFSWxSzOkkFcX6SyXBMrR8Q/6QSOyQllHsg.jpg?size=682x477&amp;quality=95&amp;sign=2b46cc5bb3b2eabda9956c8760c662d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5463813"/>
            <a:ext cx="1656184" cy="115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SI\Desktop\дипломы\вебинары\538165-serifica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124" y="4678983"/>
            <a:ext cx="1448928" cy="101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SI\Desktop\дипломы\вебинары\h-R2Lkz9Bh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476" y="5589691"/>
            <a:ext cx="1353100" cy="94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1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5099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Users\MSI\Desktop\kreativ-belyi-fon-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18864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города Нефтеюганска </a:t>
            </a:r>
          </a:p>
          <a:p>
            <a:pPr algn="ctr">
              <a:defRPr/>
            </a:pPr>
            <a:r>
              <a:rPr lang="ru-RU" sz="1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№20 «Золушка</a:t>
            </a:r>
            <a:r>
              <a:rPr lang="ru-RU" sz="1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664" y="71186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результативности практики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081192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MS Mincho"/>
              </a:rPr>
              <a:t>Практика охватывает 10 воспитанника старшего дошкольного возраста 6-7 лет. 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228827" y="1505737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</a:t>
            </a: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850892"/>
              </p:ext>
            </p:extLst>
          </p:nvPr>
        </p:nvGraphicFramePr>
        <p:xfrm>
          <a:off x="5827396" y="1804992"/>
          <a:ext cx="2128980" cy="1506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4" imgW="0" imgH="360" progId="FoxitReader.Document">
                  <p:embed/>
                </p:oleObj>
              </mc:Choice>
              <mc:Fallback>
                <p:oleObj name="PDF" r:id="rId4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27396" y="1804992"/>
                        <a:ext cx="2128980" cy="1506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C:\Users\MSI\Desktop\дипломы\Всероссийские конкурсы\9 Тимофеев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645" y="2420888"/>
            <a:ext cx="149411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365378"/>
              </p:ext>
            </p:extLst>
          </p:nvPr>
        </p:nvGraphicFramePr>
        <p:xfrm>
          <a:off x="5688124" y="2996952"/>
          <a:ext cx="1368152" cy="1933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7" imgW="0" imgH="360" progId="FoxitReader.Document">
                  <p:embed/>
                </p:oleObj>
              </mc:Choice>
              <mc:Fallback>
                <p:oleObj name="PDF" r:id="rId7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88124" y="2996952"/>
                        <a:ext cx="1368152" cy="1933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 descr="C:\Users\MSI\Desktop\дипломы\Всероссийские конкурсы\лего\5smfUZu3tv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79" y="4365104"/>
            <a:ext cx="142629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SI\Desktop\дипломы\Всероссийские конкурсы\лего\jMUC2sJ0bMU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24213"/>
            <a:ext cx="1384477" cy="195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4077072"/>
            <a:ext cx="572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MS Mincho"/>
              </a:rPr>
              <a:t>По результатам текущего контроля наблюдается увеличение количества воспитанников, у которых наблюдается динамика формирования универсальных умений и навыков раннего технического творчества</a:t>
            </a:r>
            <a:r>
              <a:rPr lang="ru-RU" sz="12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ru-RU" sz="1200" dirty="0">
                <a:solidFill>
                  <a:srgbClr val="181818"/>
                </a:solidFill>
                <a:latin typeface="Times New Roman" panose="02020603050405020304" pitchFamily="18" charset="0"/>
              </a:rPr>
              <a:t>Вывод: реализация практики эффективна.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11560" y="5013176"/>
            <a:ext cx="417646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1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Риски (потенциальные и реальные). </a:t>
            </a:r>
            <a:endParaRPr lang="ru-RU" sz="11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Конкурентность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(работа других организаций по данному направлению); </a:t>
            </a:r>
          </a:p>
          <a:p>
            <a:pPr lvl="0" algn="just"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Дефицит, несвоевременное обновление материально-технического обеспечения; </a:t>
            </a:r>
          </a:p>
          <a:p>
            <a:pPr lvl="0" algn="just"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Спад интереса ребенка к игровому сюжету (выяснение причины снижения интереса, корректировка плана-схемы работы ).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468049416"/>
              </p:ext>
            </p:extLst>
          </p:nvPr>
        </p:nvGraphicFramePr>
        <p:xfrm>
          <a:off x="259318" y="1591656"/>
          <a:ext cx="2512482" cy="1966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203174123"/>
              </p:ext>
            </p:extLst>
          </p:nvPr>
        </p:nvGraphicFramePr>
        <p:xfrm>
          <a:off x="2911072" y="1591656"/>
          <a:ext cx="2640364" cy="1966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4261132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879</Words>
  <Application>Microsoft Office PowerPoint</Application>
  <PresentationFormat>Экран (4:3)</PresentationFormat>
  <Paragraphs>115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PDF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города Нефтеюганска «Детский сад № 20 «Золушка»   Муниципальный этап конкурса лучших практик дополнительного образования  «Педагогический потенциал Югры»  </dc:title>
  <dc:creator>MSI</dc:creator>
  <cp:lastModifiedBy>Детский сад № 20 Золушка</cp:lastModifiedBy>
  <cp:revision>23</cp:revision>
  <dcterms:created xsi:type="dcterms:W3CDTF">2025-02-20T12:03:59Z</dcterms:created>
  <dcterms:modified xsi:type="dcterms:W3CDTF">2025-03-04T11:07:23Z</dcterms:modified>
</cp:coreProperties>
</file>